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notesMasterIdLst>
    <p:notesMasterId r:id="rId13"/>
  </p:notesMasterIdLst>
  <p:sldIdLst>
    <p:sldId id="256" r:id="rId2"/>
    <p:sldId id="258" r:id="rId3"/>
    <p:sldId id="265" r:id="rId4"/>
    <p:sldId id="257" r:id="rId5"/>
    <p:sldId id="259" r:id="rId6"/>
    <p:sldId id="260" r:id="rId7"/>
    <p:sldId id="264" r:id="rId8"/>
    <p:sldId id="261" r:id="rId9"/>
    <p:sldId id="262" r:id="rId10"/>
    <p:sldId id="266"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6957" autoAdjust="0"/>
  </p:normalViewPr>
  <p:slideViewPr>
    <p:cSldViewPr snapToGrid="0">
      <p:cViewPr>
        <p:scale>
          <a:sx n="43" d="100"/>
          <a:sy n="43" d="100"/>
        </p:scale>
        <p:origin x="1752"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C78C08-1EC3-478C-816C-963F225F77A3}" type="datetimeFigureOut">
              <a:rPr lang="en-US" smtClean="0"/>
              <a:t>8/11/2020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C8CD6B-27E6-4ED1-8128-F41F225C8364}" type="slidenum">
              <a:rPr lang="en-US" smtClean="0"/>
              <a:t>‹#›</a:t>
            </a:fld>
            <a:endParaRPr lang="en-US"/>
          </a:p>
        </p:txBody>
      </p:sp>
    </p:spTree>
    <p:extLst>
      <p:ext uri="{BB962C8B-B14F-4D97-AF65-F5344CB8AC3E}">
        <p14:creationId xmlns:p14="http://schemas.microsoft.com/office/powerpoint/2010/main" val="6326591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C8CD6B-27E6-4ED1-8128-F41F225C8364}" type="slidenum">
              <a:rPr lang="en-US" smtClean="0"/>
              <a:t>1</a:t>
            </a:fld>
            <a:endParaRPr lang="en-US"/>
          </a:p>
        </p:txBody>
      </p:sp>
    </p:spTree>
    <p:extLst>
      <p:ext uri="{BB962C8B-B14F-4D97-AF65-F5344CB8AC3E}">
        <p14:creationId xmlns:p14="http://schemas.microsoft.com/office/powerpoint/2010/main" val="15300964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as MVP, in order to find defensive player of the season, I had to change the formula again and giver variables like assists, blocks and steals more important </a:t>
            </a:r>
            <a:r>
              <a:rPr lang="en-US" dirty="0" err="1"/>
              <a:t>thsan</a:t>
            </a:r>
            <a:r>
              <a:rPr lang="en-US" dirty="0"/>
              <a:t> the others. In order to do so, I created another column named </a:t>
            </a:r>
            <a:r>
              <a:rPr lang="en-US" dirty="0" err="1"/>
              <a:t>defender_index</a:t>
            </a:r>
            <a:r>
              <a:rPr lang="en-US" dirty="0"/>
              <a:t>. Now keep in mind that PER is used in determining both the MVP and defensive player of the season with the same formula, but for my study I had to come up with different formulas. According to my analysis, the defensive player should be </a:t>
            </a:r>
            <a:r>
              <a:rPr lang="en-US" dirty="0" err="1"/>
              <a:t>Russle</a:t>
            </a:r>
            <a:r>
              <a:rPr lang="en-US" dirty="0"/>
              <a:t> </a:t>
            </a:r>
            <a:r>
              <a:rPr lang="en-US" dirty="0" err="1"/>
              <a:t>westbrrok</a:t>
            </a:r>
            <a:r>
              <a:rPr lang="en-US" dirty="0"/>
              <a:t> but the actual defensive player is Rudy </a:t>
            </a:r>
            <a:r>
              <a:rPr lang="en-US" dirty="0" err="1"/>
              <a:t>Golbert</a:t>
            </a:r>
            <a:r>
              <a:rPr lang="en-US" dirty="0"/>
              <a:t> for the season of 2018-19. </a:t>
            </a:r>
            <a:r>
              <a:rPr lang="en-US" dirty="0" err="1"/>
              <a:t>Russle</a:t>
            </a:r>
            <a:r>
              <a:rPr lang="en-US" dirty="0"/>
              <a:t> </a:t>
            </a:r>
            <a:r>
              <a:rPr lang="en-US" dirty="0" err="1"/>
              <a:t>westbrok</a:t>
            </a:r>
            <a:r>
              <a:rPr lang="en-US" dirty="0"/>
              <a:t> came out at the top in my </a:t>
            </a:r>
            <a:r>
              <a:rPr lang="en-US" dirty="0" err="1"/>
              <a:t>analysus</a:t>
            </a:r>
            <a:r>
              <a:rPr lang="en-US" dirty="0"/>
              <a:t> where </a:t>
            </a:r>
            <a:r>
              <a:rPr lang="en-US" dirty="0" err="1"/>
              <a:t>rudy</a:t>
            </a:r>
            <a:r>
              <a:rPr lang="en-US" dirty="0"/>
              <a:t> gilbert was at number 4.Looking at the </a:t>
            </a:r>
            <a:r>
              <a:rPr lang="en-US" dirty="0" err="1"/>
              <a:t>defender_index</a:t>
            </a:r>
            <a:r>
              <a:rPr lang="en-US" dirty="0"/>
              <a:t> score of  both of these players, it is close but not as close as it should’ve been. The results are still acceptable and reasonable</a:t>
            </a:r>
          </a:p>
        </p:txBody>
      </p:sp>
      <p:sp>
        <p:nvSpPr>
          <p:cNvPr id="4" name="Slide Number Placeholder 3"/>
          <p:cNvSpPr>
            <a:spLocks noGrp="1"/>
          </p:cNvSpPr>
          <p:nvPr>
            <p:ph type="sldNum" sz="quarter" idx="5"/>
          </p:nvPr>
        </p:nvSpPr>
        <p:spPr/>
        <p:txBody>
          <a:bodyPr/>
          <a:lstStyle/>
          <a:p>
            <a:fld id="{76C8CD6B-27E6-4ED1-8128-F41F225C8364}" type="slidenum">
              <a:rPr lang="en-US" smtClean="0"/>
              <a:t>10</a:t>
            </a:fld>
            <a:endParaRPr lang="en-US"/>
          </a:p>
        </p:txBody>
      </p:sp>
    </p:spTree>
    <p:extLst>
      <p:ext uri="{BB962C8B-B14F-4D97-AF65-F5344CB8AC3E}">
        <p14:creationId xmlns:p14="http://schemas.microsoft.com/office/powerpoint/2010/main" val="24613849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C8CD6B-27E6-4ED1-8128-F41F225C8364}" type="slidenum">
              <a:rPr lang="en-US" smtClean="0"/>
              <a:t>2</a:t>
            </a:fld>
            <a:endParaRPr lang="en-US"/>
          </a:p>
        </p:txBody>
      </p:sp>
    </p:spTree>
    <p:extLst>
      <p:ext uri="{BB962C8B-B14F-4D97-AF65-F5344CB8AC3E}">
        <p14:creationId xmlns:p14="http://schemas.microsoft.com/office/powerpoint/2010/main" val="11833042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C8CD6B-27E6-4ED1-8128-F41F225C8364}" type="slidenum">
              <a:rPr lang="en-US" smtClean="0"/>
              <a:t>3</a:t>
            </a:fld>
            <a:endParaRPr lang="en-US"/>
          </a:p>
        </p:txBody>
      </p:sp>
    </p:spTree>
    <p:extLst>
      <p:ext uri="{BB962C8B-B14F-4D97-AF65-F5344CB8AC3E}">
        <p14:creationId xmlns:p14="http://schemas.microsoft.com/office/powerpoint/2010/main" val="35778832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C8CD6B-27E6-4ED1-8128-F41F225C8364}" type="slidenum">
              <a:rPr lang="en-US" smtClean="0"/>
              <a:t>4</a:t>
            </a:fld>
            <a:endParaRPr lang="en-US"/>
          </a:p>
        </p:txBody>
      </p:sp>
    </p:spTree>
    <p:extLst>
      <p:ext uri="{BB962C8B-B14F-4D97-AF65-F5344CB8AC3E}">
        <p14:creationId xmlns:p14="http://schemas.microsoft.com/office/powerpoint/2010/main" val="13414660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methods that I used for univariate analysis. Methods like calculating mean median and mod, </a:t>
            </a:r>
            <a:r>
              <a:rPr lang="en-US" dirty="0" err="1"/>
              <a:t>calculaitinf</a:t>
            </a:r>
            <a:r>
              <a:rPr lang="en-US" dirty="0"/>
              <a:t> frequency count, standard deviation, skewness etc. All these </a:t>
            </a:r>
            <a:r>
              <a:rPr lang="en-US" dirty="0" err="1"/>
              <a:t>methids</a:t>
            </a:r>
            <a:r>
              <a:rPr lang="en-US" dirty="0"/>
              <a:t> mainly help in understanding the distribution of the dataset. Since we are talking about distribution of it, here are some graphs </a:t>
            </a:r>
            <a:r>
              <a:rPr lang="en-US" dirty="0" err="1"/>
              <a:t>ro</a:t>
            </a:r>
            <a:r>
              <a:rPr lang="en-US" dirty="0"/>
              <a:t> better understand the spread of each variable. Not only these but dot plots, box plots, normal probability plots, histogram, scatter plots </a:t>
            </a:r>
            <a:r>
              <a:rPr lang="en-US" dirty="0" err="1"/>
              <a:t>etc</a:t>
            </a:r>
            <a:r>
              <a:rPr lang="en-US" dirty="0"/>
              <a:t> were also used to better understand how each variable is distributed. </a:t>
            </a:r>
          </a:p>
        </p:txBody>
      </p:sp>
      <p:sp>
        <p:nvSpPr>
          <p:cNvPr id="4" name="Slide Number Placeholder 3"/>
          <p:cNvSpPr>
            <a:spLocks noGrp="1"/>
          </p:cNvSpPr>
          <p:nvPr>
            <p:ph type="sldNum" sz="quarter" idx="5"/>
          </p:nvPr>
        </p:nvSpPr>
        <p:spPr/>
        <p:txBody>
          <a:bodyPr/>
          <a:lstStyle/>
          <a:p>
            <a:fld id="{76C8CD6B-27E6-4ED1-8128-F41F225C8364}" type="slidenum">
              <a:rPr lang="en-US" smtClean="0"/>
              <a:t>5</a:t>
            </a:fld>
            <a:endParaRPr lang="en-US"/>
          </a:p>
        </p:txBody>
      </p:sp>
    </p:spTree>
    <p:extLst>
      <p:ext uri="{BB962C8B-B14F-4D97-AF65-F5344CB8AC3E}">
        <p14:creationId xmlns:p14="http://schemas.microsoft.com/office/powerpoint/2010/main" val="3885026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bivariate analysis, methods like MANOVA, </a:t>
            </a:r>
            <a:r>
              <a:rPr lang="en-US" dirty="0" err="1"/>
              <a:t>Varaince</a:t>
            </a:r>
            <a:r>
              <a:rPr lang="en-US" dirty="0"/>
              <a:t> co variance matrix, correlation matrix, </a:t>
            </a:r>
            <a:r>
              <a:rPr lang="en-US" dirty="0" err="1"/>
              <a:t>eif</a:t>
            </a:r>
            <a:r>
              <a:rPr lang="en-US" dirty="0"/>
              <a:t>=gen values and eigen vectors were computed. For multivariate analysis methods like residual plots and computing residuals for each variables, likelihood ratio test, and forward stepwise regression is used. As seen in the second and third figure, we can see that the residual plots are normally distributed along the line. For </a:t>
            </a:r>
            <a:r>
              <a:rPr lang="en-US" dirty="0" err="1"/>
              <a:t>likeliehood</a:t>
            </a:r>
            <a:r>
              <a:rPr lang="en-US" dirty="0"/>
              <a:t> ratio test, all the previously explained variables were converted into a binary form by using some sort of standard logic. For instance, in order to </a:t>
            </a:r>
            <a:r>
              <a:rPr lang="en-US" dirty="0" err="1"/>
              <a:t>conver</a:t>
            </a:r>
            <a:r>
              <a:rPr lang="en-US" dirty="0"/>
              <a:t> the variable points </a:t>
            </a:r>
            <a:r>
              <a:rPr lang="en-US" dirty="0" err="1"/>
              <a:t>ina</a:t>
            </a:r>
            <a:r>
              <a:rPr lang="en-US" dirty="0"/>
              <a:t> binary form, I decided that all the values above 15 will be replaced with 1 and all the values below 15 will be replaced with 0. The same logic is applied for other variables as well. The reason of specifically choosing the value 15 is because the average of all the values of points is 15</a:t>
            </a:r>
          </a:p>
          <a:p>
            <a:r>
              <a:rPr lang="en-US" dirty="0"/>
              <a:t>Not only that some classification methods like k means clustering and factor analysis are used. Figure one is a graph of k means cluster where there were 3 groups selected. </a:t>
            </a:r>
          </a:p>
        </p:txBody>
      </p:sp>
      <p:sp>
        <p:nvSpPr>
          <p:cNvPr id="4" name="Slide Number Placeholder 3"/>
          <p:cNvSpPr>
            <a:spLocks noGrp="1"/>
          </p:cNvSpPr>
          <p:nvPr>
            <p:ph type="sldNum" sz="quarter" idx="5"/>
          </p:nvPr>
        </p:nvSpPr>
        <p:spPr/>
        <p:txBody>
          <a:bodyPr/>
          <a:lstStyle/>
          <a:p>
            <a:fld id="{76C8CD6B-27E6-4ED1-8128-F41F225C8364}" type="slidenum">
              <a:rPr lang="en-US" smtClean="0"/>
              <a:t>6</a:t>
            </a:fld>
            <a:endParaRPr lang="en-US"/>
          </a:p>
        </p:txBody>
      </p:sp>
    </p:spTree>
    <p:extLst>
      <p:ext uri="{BB962C8B-B14F-4D97-AF65-F5344CB8AC3E}">
        <p14:creationId xmlns:p14="http://schemas.microsoft.com/office/powerpoint/2010/main" val="1002430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another set of figures which helped in deriving different conclusions. The tables to the left help in </a:t>
            </a:r>
            <a:r>
              <a:rPr lang="en-US" dirty="0" err="1"/>
              <a:t>understandning</a:t>
            </a:r>
            <a:r>
              <a:rPr lang="en-US" dirty="0"/>
              <a:t> </a:t>
            </a:r>
            <a:r>
              <a:rPr lang="en-US" dirty="0" err="1"/>
              <a:t>ghr</a:t>
            </a:r>
            <a:r>
              <a:rPr lang="en-US" dirty="0"/>
              <a:t> distribution of the variables and the tables to the right are just variance co </a:t>
            </a:r>
            <a:r>
              <a:rPr lang="en-US" dirty="0" err="1"/>
              <a:t>varance</a:t>
            </a:r>
            <a:r>
              <a:rPr lang="en-US" dirty="0"/>
              <a:t> and </a:t>
            </a:r>
            <a:r>
              <a:rPr lang="en-US" dirty="0" err="1"/>
              <a:t>corelaion</a:t>
            </a:r>
            <a:r>
              <a:rPr lang="en-US" dirty="0"/>
              <a:t> matrices. Looking at the tables to the left, we can see that most variables are skewed to the right where very few variables such as steals are normally distributed. If the variables are very much skewed to either side then that means that </a:t>
            </a:r>
            <a:r>
              <a:rPr lang="en-US" dirty="0" err="1"/>
              <a:t>thise</a:t>
            </a:r>
            <a:r>
              <a:rPr lang="en-US" dirty="0"/>
              <a:t> variables may contain some outliers which will not help in getting pro</a:t>
            </a:r>
          </a:p>
        </p:txBody>
      </p:sp>
      <p:sp>
        <p:nvSpPr>
          <p:cNvPr id="4" name="Slide Number Placeholder 3"/>
          <p:cNvSpPr>
            <a:spLocks noGrp="1"/>
          </p:cNvSpPr>
          <p:nvPr>
            <p:ph type="sldNum" sz="quarter" idx="5"/>
          </p:nvPr>
        </p:nvSpPr>
        <p:spPr/>
        <p:txBody>
          <a:bodyPr/>
          <a:lstStyle/>
          <a:p>
            <a:fld id="{76C8CD6B-27E6-4ED1-8128-F41F225C8364}" type="slidenum">
              <a:rPr lang="en-US" smtClean="0"/>
              <a:t>7</a:t>
            </a:fld>
            <a:endParaRPr lang="en-US"/>
          </a:p>
        </p:txBody>
      </p:sp>
    </p:spTree>
    <p:extLst>
      <p:ext uri="{BB962C8B-B14F-4D97-AF65-F5344CB8AC3E}">
        <p14:creationId xmlns:p14="http://schemas.microsoft.com/office/powerpoint/2010/main" val="4373923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explained earlier, the results suggest that the variable PER is not as effective as it may seem. Now I could be wrong but </a:t>
            </a:r>
            <a:r>
              <a:rPr lang="en-US" dirty="0" err="1"/>
              <a:t>specifiacally</a:t>
            </a:r>
            <a:r>
              <a:rPr lang="en-US" dirty="0"/>
              <a:t> for this analysis it did not give appropriate results. First I looked up the formula of PER and just by looking at it one could say that it is preferring one variable over other. But to be completely sure, after running forward stepwise regression I found out that the variables free throw percent, points and assists have the highest r </a:t>
            </a:r>
            <a:r>
              <a:rPr lang="en-US" dirty="0" err="1"/>
              <a:t>squred</a:t>
            </a:r>
            <a:r>
              <a:rPr lang="en-US" dirty="0"/>
              <a:t> values meaning they are most likely to affect the result which in our case is Player efficiency rating. The reason why I say that PER isn’t useful here is that for finding </a:t>
            </a:r>
            <a:r>
              <a:rPr lang="en-US" dirty="0" err="1"/>
              <a:t>whi</a:t>
            </a:r>
            <a:r>
              <a:rPr lang="en-US" dirty="0"/>
              <a:t> the offensive player is you cant possibly say that the variable Points scored per game and the variable Blocks made per game have equal importance. Same logic applies when finding the best player overall. In order to over come this I had to give all the variables some sort of weight and create a different formula for finding who the MVP should be for the season. I created a column </a:t>
            </a:r>
            <a:r>
              <a:rPr lang="en-US" dirty="0" err="1"/>
              <a:t>mvp_index</a:t>
            </a:r>
            <a:r>
              <a:rPr lang="en-US" dirty="0"/>
              <a:t> specifically to see how the results differ when compared with PER.</a:t>
            </a:r>
          </a:p>
        </p:txBody>
      </p:sp>
      <p:sp>
        <p:nvSpPr>
          <p:cNvPr id="4" name="Slide Number Placeholder 3"/>
          <p:cNvSpPr>
            <a:spLocks noGrp="1"/>
          </p:cNvSpPr>
          <p:nvPr>
            <p:ph type="sldNum" sz="quarter" idx="5"/>
          </p:nvPr>
        </p:nvSpPr>
        <p:spPr/>
        <p:txBody>
          <a:bodyPr/>
          <a:lstStyle/>
          <a:p>
            <a:fld id="{76C8CD6B-27E6-4ED1-8128-F41F225C8364}" type="slidenum">
              <a:rPr lang="en-US" smtClean="0"/>
              <a:t>8</a:t>
            </a:fld>
            <a:endParaRPr lang="en-US"/>
          </a:p>
        </p:txBody>
      </p:sp>
    </p:spTree>
    <p:extLst>
      <p:ext uri="{BB962C8B-B14F-4D97-AF65-F5344CB8AC3E}">
        <p14:creationId xmlns:p14="http://schemas.microsoft.com/office/powerpoint/2010/main" val="3697170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According to the variable PER the </a:t>
            </a:r>
            <a:r>
              <a:rPr lang="en-US" dirty="0" err="1"/>
              <a:t>mvp</a:t>
            </a:r>
            <a:r>
              <a:rPr lang="en-US" dirty="0"/>
              <a:t> of the </a:t>
            </a:r>
            <a:r>
              <a:rPr lang="en-US" dirty="0" err="1"/>
              <a:t>nba</a:t>
            </a:r>
            <a:r>
              <a:rPr lang="en-US" dirty="0"/>
              <a:t> season 2018-19 should be </a:t>
            </a:r>
            <a:r>
              <a:rPr lang="en-US" dirty="0" err="1"/>
              <a:t>Zhau</a:t>
            </a:r>
            <a:r>
              <a:rPr lang="en-US" dirty="0"/>
              <a:t> Qi which is by looking at his stats is no where near becoming a MVP. Hence, it proves that PER isn’t actually the best variable to look at for this study. Now by looking at the variable </a:t>
            </a:r>
            <a:r>
              <a:rPr lang="en-US" dirty="0" err="1"/>
              <a:t>mvp_index</a:t>
            </a:r>
            <a:r>
              <a:rPr lang="en-US" dirty="0"/>
              <a:t>, the MVP should be James Harden, who was at top according to my study. The actual </a:t>
            </a:r>
            <a:r>
              <a:rPr lang="en-US" dirty="0" err="1"/>
              <a:t>mvp</a:t>
            </a:r>
            <a:r>
              <a:rPr lang="en-US" dirty="0"/>
              <a:t> of the season is Giannis Ante who is at number 2 if </a:t>
            </a:r>
            <a:r>
              <a:rPr lang="en-US" dirty="0" err="1"/>
              <a:t>mvp_index</a:t>
            </a:r>
            <a:r>
              <a:rPr lang="en-US" dirty="0"/>
              <a:t> is used and at number 6 if per is used. Looking at the </a:t>
            </a:r>
            <a:r>
              <a:rPr lang="en-US" dirty="0" err="1"/>
              <a:t>mvp_index</a:t>
            </a:r>
            <a:r>
              <a:rPr lang="en-US" dirty="0"/>
              <a:t> scores of both of these players we can say that the study wasn’t too off and almost predicted the MVP by analyzing limited number of variables.</a:t>
            </a:r>
          </a:p>
        </p:txBody>
      </p:sp>
      <p:sp>
        <p:nvSpPr>
          <p:cNvPr id="4" name="Slide Number Placeholder 3"/>
          <p:cNvSpPr>
            <a:spLocks noGrp="1"/>
          </p:cNvSpPr>
          <p:nvPr>
            <p:ph type="sldNum" sz="quarter" idx="5"/>
          </p:nvPr>
        </p:nvSpPr>
        <p:spPr/>
        <p:txBody>
          <a:bodyPr/>
          <a:lstStyle/>
          <a:p>
            <a:fld id="{76C8CD6B-27E6-4ED1-8128-F41F225C8364}" type="slidenum">
              <a:rPr lang="en-US" smtClean="0"/>
              <a:t>9</a:t>
            </a:fld>
            <a:endParaRPr lang="en-US"/>
          </a:p>
        </p:txBody>
      </p:sp>
    </p:spTree>
    <p:extLst>
      <p:ext uri="{BB962C8B-B14F-4D97-AF65-F5344CB8AC3E}">
        <p14:creationId xmlns:p14="http://schemas.microsoft.com/office/powerpoint/2010/main" val="2057126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BDB74C87-D249-4E25-BA40-16375E859A53}" type="datetimeFigureOut">
              <a:rPr lang="en-US" smtClean="0"/>
              <a:t>8/11/2020</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5D74C8B4-B2E3-44A9-B04F-B532E15E795B}" type="slidenum">
              <a:rPr lang="en-US" smtClean="0"/>
              <a:t>‹#›</a:t>
            </a:fld>
            <a:endParaRPr lang="en-US"/>
          </a:p>
        </p:txBody>
      </p:sp>
    </p:spTree>
    <p:extLst>
      <p:ext uri="{BB962C8B-B14F-4D97-AF65-F5344CB8AC3E}">
        <p14:creationId xmlns:p14="http://schemas.microsoft.com/office/powerpoint/2010/main" val="1163721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B74C87-D249-4E25-BA40-16375E859A53}" type="datetimeFigureOut">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74C8B4-B2E3-44A9-B04F-B532E15E795B}" type="slidenum">
              <a:rPr lang="en-US" smtClean="0"/>
              <a:t>‹#›</a:t>
            </a:fld>
            <a:endParaRPr lang="en-US"/>
          </a:p>
        </p:txBody>
      </p:sp>
    </p:spTree>
    <p:extLst>
      <p:ext uri="{BB962C8B-B14F-4D97-AF65-F5344CB8AC3E}">
        <p14:creationId xmlns:p14="http://schemas.microsoft.com/office/powerpoint/2010/main" val="1958928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B74C87-D249-4E25-BA40-16375E859A53}" type="datetimeFigureOut">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74C8B4-B2E3-44A9-B04F-B532E15E795B}" type="slidenum">
              <a:rPr lang="en-US" smtClean="0"/>
              <a:t>‹#›</a:t>
            </a:fld>
            <a:endParaRPr lang="en-US"/>
          </a:p>
        </p:txBody>
      </p:sp>
    </p:spTree>
    <p:extLst>
      <p:ext uri="{BB962C8B-B14F-4D97-AF65-F5344CB8AC3E}">
        <p14:creationId xmlns:p14="http://schemas.microsoft.com/office/powerpoint/2010/main" val="6497280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B74C87-D249-4E25-BA40-16375E859A53}" type="datetimeFigureOut">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74C8B4-B2E3-44A9-B04F-B532E15E795B}" type="slidenum">
              <a:rPr lang="en-US" smtClean="0"/>
              <a:t>‹#›</a:t>
            </a:fld>
            <a:endParaRPr lang="en-US"/>
          </a:p>
        </p:txBody>
      </p:sp>
    </p:spTree>
    <p:extLst>
      <p:ext uri="{BB962C8B-B14F-4D97-AF65-F5344CB8AC3E}">
        <p14:creationId xmlns:p14="http://schemas.microsoft.com/office/powerpoint/2010/main" val="3480200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B74C87-D249-4E25-BA40-16375E859A53}" type="datetimeFigureOut">
              <a:rPr lang="en-US" smtClean="0"/>
              <a:t>8/11/2020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74C8B4-B2E3-44A9-B04F-B532E15E795B}" type="slidenum">
              <a:rPr lang="en-US" smtClean="0"/>
              <a:t>‹#›</a:t>
            </a:fld>
            <a:endParaRPr lang="en-US"/>
          </a:p>
        </p:txBody>
      </p:sp>
    </p:spTree>
    <p:extLst>
      <p:ext uri="{BB962C8B-B14F-4D97-AF65-F5344CB8AC3E}">
        <p14:creationId xmlns:p14="http://schemas.microsoft.com/office/powerpoint/2010/main" val="3828357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B74C87-D249-4E25-BA40-16375E859A53}" type="datetimeFigureOut">
              <a:rPr lang="en-US" smtClean="0"/>
              <a:t>8/11/2020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74C8B4-B2E3-44A9-B04F-B532E15E795B}" type="slidenum">
              <a:rPr lang="en-US" smtClean="0"/>
              <a:t>‹#›</a:t>
            </a:fld>
            <a:endParaRPr lang="en-US"/>
          </a:p>
        </p:txBody>
      </p:sp>
    </p:spTree>
    <p:extLst>
      <p:ext uri="{BB962C8B-B14F-4D97-AF65-F5344CB8AC3E}">
        <p14:creationId xmlns:p14="http://schemas.microsoft.com/office/powerpoint/2010/main" val="2313325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B74C87-D249-4E25-BA40-16375E859A53}" type="datetimeFigureOut">
              <a:rPr lang="en-US" smtClean="0"/>
              <a:t>8/11/2020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74C8B4-B2E3-44A9-B04F-B532E15E795B}" type="slidenum">
              <a:rPr lang="en-US" smtClean="0"/>
              <a:t>‹#›</a:t>
            </a:fld>
            <a:endParaRPr lang="en-US"/>
          </a:p>
        </p:txBody>
      </p:sp>
    </p:spTree>
    <p:extLst>
      <p:ext uri="{BB962C8B-B14F-4D97-AF65-F5344CB8AC3E}">
        <p14:creationId xmlns:p14="http://schemas.microsoft.com/office/powerpoint/2010/main" val="6566538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DB74C87-D249-4E25-BA40-16375E859A53}" type="datetimeFigureOut">
              <a:rPr lang="en-US" smtClean="0"/>
              <a:t>8/11/2020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74C8B4-B2E3-44A9-B04F-B532E15E795B}" type="slidenum">
              <a:rPr lang="en-US" smtClean="0"/>
              <a:t>‹#›</a:t>
            </a:fld>
            <a:endParaRPr lang="en-US"/>
          </a:p>
        </p:txBody>
      </p:sp>
    </p:spTree>
    <p:extLst>
      <p:ext uri="{BB962C8B-B14F-4D97-AF65-F5344CB8AC3E}">
        <p14:creationId xmlns:p14="http://schemas.microsoft.com/office/powerpoint/2010/main" val="3821631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B74C87-D249-4E25-BA40-16375E859A53}" type="datetimeFigureOut">
              <a:rPr lang="en-US" smtClean="0"/>
              <a:t>8/11/2020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74C8B4-B2E3-44A9-B04F-B532E15E795B}" type="slidenum">
              <a:rPr lang="en-US" smtClean="0"/>
              <a:t>‹#›</a:t>
            </a:fld>
            <a:endParaRPr lang="en-US"/>
          </a:p>
        </p:txBody>
      </p:sp>
    </p:spTree>
    <p:extLst>
      <p:ext uri="{BB962C8B-B14F-4D97-AF65-F5344CB8AC3E}">
        <p14:creationId xmlns:p14="http://schemas.microsoft.com/office/powerpoint/2010/main" val="6652897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BDB74C87-D249-4E25-BA40-16375E859A53}" type="datetimeFigureOut">
              <a:rPr lang="en-US" smtClean="0"/>
              <a:t>8/11/2020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5D74C8B4-B2E3-44A9-B04F-B532E15E795B}" type="slidenum">
              <a:rPr lang="en-US" smtClean="0"/>
              <a:t>‹#›</a:t>
            </a:fld>
            <a:endParaRPr lang="en-US"/>
          </a:p>
        </p:txBody>
      </p:sp>
    </p:spTree>
    <p:extLst>
      <p:ext uri="{BB962C8B-B14F-4D97-AF65-F5344CB8AC3E}">
        <p14:creationId xmlns:p14="http://schemas.microsoft.com/office/powerpoint/2010/main" val="3876267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BDB74C87-D249-4E25-BA40-16375E859A53}" type="datetimeFigureOut">
              <a:rPr lang="en-US" smtClean="0"/>
              <a:t>8/11/2020</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5D74C8B4-B2E3-44A9-B04F-B532E15E795B}" type="slidenum">
              <a:rPr lang="en-US" smtClean="0"/>
              <a:t>‹#›</a:t>
            </a:fld>
            <a:endParaRPr lang="en-US"/>
          </a:p>
        </p:txBody>
      </p:sp>
    </p:spTree>
    <p:extLst>
      <p:ext uri="{BB962C8B-B14F-4D97-AF65-F5344CB8AC3E}">
        <p14:creationId xmlns:p14="http://schemas.microsoft.com/office/powerpoint/2010/main" val="152832679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BDB74C87-D249-4E25-BA40-16375E859A53}" type="datetimeFigureOut">
              <a:rPr lang="en-US" smtClean="0"/>
              <a:t>8/11/2020</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5D74C8B4-B2E3-44A9-B04F-B532E15E795B}" type="slidenum">
              <a:rPr lang="en-US" smtClean="0"/>
              <a:t>‹#›</a:t>
            </a:fld>
            <a:endParaRPr lang="en-US"/>
          </a:p>
        </p:txBody>
      </p:sp>
    </p:spTree>
    <p:extLst>
      <p:ext uri="{BB962C8B-B14F-4D97-AF65-F5344CB8AC3E}">
        <p14:creationId xmlns:p14="http://schemas.microsoft.com/office/powerpoint/2010/main" val="189001321"/>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5.xml"/><Relationship Id="rId9"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70524-9496-422B-9394-0E1A73B9291C}"/>
              </a:ext>
            </a:extLst>
          </p:cNvPr>
          <p:cNvSpPr>
            <a:spLocks noGrp="1"/>
          </p:cNvSpPr>
          <p:nvPr>
            <p:ph type="ctrTitle"/>
          </p:nvPr>
        </p:nvSpPr>
        <p:spPr>
          <a:xfrm>
            <a:off x="1524000" y="1122362"/>
            <a:ext cx="9144000" cy="3097945"/>
          </a:xfrm>
        </p:spPr>
        <p:txBody>
          <a:bodyPr>
            <a:normAutofit fontScale="90000"/>
          </a:bodyPr>
          <a:lstStyle/>
          <a:p>
            <a:pPr marL="0" marR="0" algn="ctr">
              <a:lnSpc>
                <a:spcPct val="106000"/>
              </a:lnSpc>
              <a:spcBef>
                <a:spcPts val="0"/>
              </a:spcBef>
              <a:spcAft>
                <a:spcPts val="800"/>
              </a:spcAft>
            </a:pPr>
            <a:r>
              <a:rPr lang="en-US" sz="3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Statistical Analysis of Basketball Players’ Performance for the NBA season of 2018-19 </a:t>
            </a:r>
            <a:br>
              <a:rPr lang="en-US" sz="3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lang="en-US" sz="3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Author: Himesh Buch</a:t>
            </a:r>
            <a:br>
              <a:rPr lang="en-US" sz="3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lang="en-US" sz="3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Submitted to: Lynn A. Agre, MPH, PhD</a:t>
            </a:r>
            <a:br>
              <a:rPr lang="en-US" sz="3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lang="en-US" sz="3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Statistics 467/567</a:t>
            </a:r>
            <a:br>
              <a:rPr lang="en-US" sz="3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br>
            <a:r>
              <a:rPr lang="en-US" sz="3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August 11, 2020</a:t>
            </a:r>
            <a:endParaRPr lang="en-US" sz="8000" dirty="0">
              <a:solidFill>
                <a:schemeClr val="tx1"/>
              </a:solidFill>
            </a:endParaRPr>
          </a:p>
        </p:txBody>
      </p:sp>
      <p:pic>
        <p:nvPicPr>
          <p:cNvPr id="8" name="Audio 7">
            <a:hlinkClick r:id="" action="ppaction://media"/>
            <a:extLst>
              <a:ext uri="{FF2B5EF4-FFF2-40B4-BE49-F238E27FC236}">
                <a16:creationId xmlns:a16="http://schemas.microsoft.com/office/drawing/2014/main" id="{68313778-A162-40D3-993B-F2821CC10B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87523139"/>
      </p:ext>
    </p:extLst>
  </p:cSld>
  <p:clrMapOvr>
    <a:masterClrMapping/>
  </p:clrMapOvr>
  <mc:AlternateContent xmlns:mc="http://schemas.openxmlformats.org/markup-compatibility/2006">
    <mc:Choice xmlns:p14="http://schemas.microsoft.com/office/powerpoint/2010/main" Requires="p14">
      <p:transition spd="slow" p14:dur="2000" advTm="17451"/>
    </mc:Choice>
    <mc:Fallback>
      <p:transition spd="slow" advTm="17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58A60-4BCD-43A3-93D7-D225581C9146}"/>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25D5DAEE-4671-4B72-940E-999A546C10F4}"/>
              </a:ext>
            </a:extLst>
          </p:cNvPr>
          <p:cNvSpPr>
            <a:spLocks noGrp="1"/>
          </p:cNvSpPr>
          <p:nvPr>
            <p:ph idx="1"/>
          </p:nvPr>
        </p:nvSpPr>
        <p:spPr/>
        <p:txBody>
          <a:bodyPr/>
          <a:lstStyle/>
          <a:p>
            <a:r>
              <a:rPr lang="en-US" dirty="0"/>
              <a:t>Had to change formula to determine the Defensive Player of the season</a:t>
            </a:r>
          </a:p>
          <a:p>
            <a:r>
              <a:rPr lang="en-US" dirty="0"/>
              <a:t>Created a new column “</a:t>
            </a:r>
            <a:r>
              <a:rPr lang="en-US" dirty="0" err="1"/>
              <a:t>defensder_index</a:t>
            </a:r>
            <a:r>
              <a:rPr lang="en-US" dirty="0"/>
              <a:t>” with the new formula</a:t>
            </a:r>
          </a:p>
          <a:p>
            <a:r>
              <a:rPr lang="en-US" dirty="0"/>
              <a:t>Actual Defensive Player of the season is Rudy </a:t>
            </a:r>
            <a:r>
              <a:rPr lang="en-US" dirty="0" err="1"/>
              <a:t>Golbert</a:t>
            </a:r>
            <a:r>
              <a:rPr lang="en-US" dirty="0"/>
              <a:t>, and </a:t>
            </a:r>
            <a:r>
              <a:rPr lang="en-US" dirty="0" err="1"/>
              <a:t>accrding</a:t>
            </a:r>
            <a:r>
              <a:rPr lang="en-US" dirty="0"/>
              <a:t> to the analysis it is Russell Westbrook </a:t>
            </a:r>
          </a:p>
          <a:p>
            <a:r>
              <a:rPr lang="en-US" dirty="0"/>
              <a:t>Defensive Index of Rudy </a:t>
            </a:r>
            <a:r>
              <a:rPr lang="en-US" dirty="0" err="1"/>
              <a:t>Golbert</a:t>
            </a:r>
            <a:r>
              <a:rPr lang="en-US" dirty="0"/>
              <a:t> = 17.92</a:t>
            </a:r>
          </a:p>
          <a:p>
            <a:r>
              <a:rPr lang="en-US" dirty="0"/>
              <a:t>Defensive Index of Russell Westbrook = 13.78</a:t>
            </a:r>
          </a:p>
          <a:p>
            <a:endParaRPr lang="en-US" dirty="0"/>
          </a:p>
        </p:txBody>
      </p:sp>
    </p:spTree>
    <p:extLst>
      <p:ext uri="{BB962C8B-B14F-4D97-AF65-F5344CB8AC3E}">
        <p14:creationId xmlns:p14="http://schemas.microsoft.com/office/powerpoint/2010/main" val="936760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1B3A9-7938-4A72-9F2E-5ED7B9BA95F3}"/>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D161781E-1F7F-44CD-977F-9A4B2EC3BA8F}"/>
              </a:ext>
            </a:extLst>
          </p:cNvPr>
          <p:cNvSpPr>
            <a:spLocks noGrp="1"/>
          </p:cNvSpPr>
          <p:nvPr>
            <p:ph idx="1"/>
          </p:nvPr>
        </p:nvSpPr>
        <p:spPr/>
        <p:txBody>
          <a:bodyPr/>
          <a:lstStyle/>
          <a:p>
            <a:r>
              <a:rPr lang="en-US" dirty="0"/>
              <a:t>Additional variables like different fouls, and blocks and rebounds missed are very important but missing</a:t>
            </a:r>
          </a:p>
          <a:p>
            <a:r>
              <a:rPr lang="en-US" dirty="0"/>
              <a:t>Other variables like Height, Weight, and Age could have been utilized</a:t>
            </a:r>
          </a:p>
          <a:p>
            <a:r>
              <a:rPr lang="en-US" dirty="0"/>
              <a:t>The main impact of the study is that the PER is not as efficient as it looks</a:t>
            </a:r>
          </a:p>
          <a:p>
            <a:r>
              <a:rPr lang="en-US" dirty="0"/>
              <a:t>The analysis overcame those limitations and answered the questions that could not be answered by PER and more</a:t>
            </a:r>
          </a:p>
        </p:txBody>
      </p:sp>
    </p:spTree>
    <p:extLst>
      <p:ext uri="{BB962C8B-B14F-4D97-AF65-F5344CB8AC3E}">
        <p14:creationId xmlns:p14="http://schemas.microsoft.com/office/powerpoint/2010/main" val="1529655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65FB0-9D99-42DC-B5A8-AD58311F2FA9}"/>
              </a:ext>
            </a:extLst>
          </p:cNvPr>
          <p:cNvSpPr>
            <a:spLocks noGrp="1"/>
          </p:cNvSpPr>
          <p:nvPr>
            <p:ph type="title"/>
          </p:nvPr>
        </p:nvSpPr>
        <p:spPr>
          <a:xfrm>
            <a:off x="838200" y="365125"/>
            <a:ext cx="10515600" cy="1027577"/>
          </a:xfrm>
        </p:spPr>
        <p:txBody>
          <a:bodyPr/>
          <a:lstStyle/>
          <a:p>
            <a:r>
              <a:rPr lang="en-US"/>
              <a:t>Overview</a:t>
            </a:r>
            <a:endParaRPr lang="en-US" dirty="0"/>
          </a:p>
        </p:txBody>
      </p:sp>
      <p:sp>
        <p:nvSpPr>
          <p:cNvPr id="3" name="Content Placeholder 2">
            <a:extLst>
              <a:ext uri="{FF2B5EF4-FFF2-40B4-BE49-F238E27FC236}">
                <a16:creationId xmlns:a16="http://schemas.microsoft.com/office/drawing/2014/main" id="{93CE5759-2077-4434-8D43-DED0622CECFE}"/>
              </a:ext>
            </a:extLst>
          </p:cNvPr>
          <p:cNvSpPr>
            <a:spLocks noGrp="1"/>
          </p:cNvSpPr>
          <p:nvPr>
            <p:ph idx="1"/>
          </p:nvPr>
        </p:nvSpPr>
        <p:spPr>
          <a:xfrm>
            <a:off x="838200" y="1392702"/>
            <a:ext cx="10515600" cy="5345723"/>
          </a:xfrm>
        </p:spPr>
        <p:txBody>
          <a:bodyPr/>
          <a:lstStyle/>
          <a:p>
            <a:r>
              <a:rPr lang="en-US" sz="2000" dirty="0"/>
              <a:t>Data retrieved from Kaggle</a:t>
            </a:r>
          </a:p>
          <a:p>
            <a:r>
              <a:rPr lang="en-US" sz="2000" dirty="0"/>
              <a:t>It contains variables like points, blocks, assists, and steals per game, just to name a few</a:t>
            </a:r>
          </a:p>
          <a:p>
            <a:r>
              <a:rPr lang="en-US" sz="2000" dirty="0"/>
              <a:t>Here’s a quick snippet:</a:t>
            </a:r>
          </a:p>
          <a:p>
            <a:endParaRPr lang="en-US" dirty="0"/>
          </a:p>
        </p:txBody>
      </p:sp>
      <p:pic>
        <p:nvPicPr>
          <p:cNvPr id="5" name="Picture 4">
            <a:extLst>
              <a:ext uri="{FF2B5EF4-FFF2-40B4-BE49-F238E27FC236}">
                <a16:creationId xmlns:a16="http://schemas.microsoft.com/office/drawing/2014/main" id="{8C145A0D-8DDB-4815-BE7A-AA06CDD132A1}"/>
              </a:ext>
            </a:extLst>
          </p:cNvPr>
          <p:cNvPicPr>
            <a:picLocks noChangeAspect="1"/>
          </p:cNvPicPr>
          <p:nvPr/>
        </p:nvPicPr>
        <p:blipFill>
          <a:blip r:embed="rId5"/>
          <a:stretch>
            <a:fillRect/>
          </a:stretch>
        </p:blipFill>
        <p:spPr>
          <a:xfrm>
            <a:off x="1772382" y="2715065"/>
            <a:ext cx="7943850" cy="3348111"/>
          </a:xfrm>
          <a:prstGeom prst="rect">
            <a:avLst/>
          </a:prstGeom>
        </p:spPr>
      </p:pic>
      <p:pic>
        <p:nvPicPr>
          <p:cNvPr id="29" name="Audio 28">
            <a:hlinkClick r:id="" action="ppaction://media"/>
            <a:extLst>
              <a:ext uri="{FF2B5EF4-FFF2-40B4-BE49-F238E27FC236}">
                <a16:creationId xmlns:a16="http://schemas.microsoft.com/office/drawing/2014/main" id="{5D1BE129-20A0-4692-A4CB-11EBD0396AF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01059698"/>
      </p:ext>
    </p:extLst>
  </p:cSld>
  <p:clrMapOvr>
    <a:masterClrMapping/>
  </p:clrMapOvr>
  <mc:AlternateContent xmlns:mc="http://schemas.openxmlformats.org/markup-compatibility/2006">
    <mc:Choice xmlns:p14="http://schemas.microsoft.com/office/powerpoint/2010/main" Requires="p14">
      <p:transition spd="slow" p14:dur="2000" advTm="55722"/>
    </mc:Choice>
    <mc:Fallback>
      <p:transition spd="slow" advTm="55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4E84F-D7CE-4B53-9A56-6203FA16987B}"/>
              </a:ext>
            </a:extLst>
          </p:cNvPr>
          <p:cNvSpPr>
            <a:spLocks noGrp="1"/>
          </p:cNvSpPr>
          <p:nvPr>
            <p:ph type="title"/>
          </p:nvPr>
        </p:nvSpPr>
        <p:spPr/>
        <p:txBody>
          <a:bodyPr/>
          <a:lstStyle/>
          <a:p>
            <a:r>
              <a:rPr lang="en-US" dirty="0"/>
              <a:t>Understanding variables</a:t>
            </a:r>
          </a:p>
        </p:txBody>
      </p:sp>
      <p:sp>
        <p:nvSpPr>
          <p:cNvPr id="3" name="Content Placeholder 2">
            <a:extLst>
              <a:ext uri="{FF2B5EF4-FFF2-40B4-BE49-F238E27FC236}">
                <a16:creationId xmlns:a16="http://schemas.microsoft.com/office/drawing/2014/main" id="{FF76CC8C-812F-4C3B-A75E-6D354DD17726}"/>
              </a:ext>
            </a:extLst>
          </p:cNvPr>
          <p:cNvSpPr>
            <a:spLocks noGrp="1"/>
          </p:cNvSpPr>
          <p:nvPr>
            <p:ph idx="1"/>
          </p:nvPr>
        </p:nvSpPr>
        <p:spPr/>
        <p:txBody>
          <a:bodyPr>
            <a:normAutofit fontScale="70000" lnSpcReduction="20000"/>
          </a:bodyPr>
          <a:lstStyle/>
          <a:p>
            <a:r>
              <a:rPr lang="en-US" dirty="0"/>
              <a:t>Name: Player names (discrete, string)</a:t>
            </a:r>
          </a:p>
          <a:p>
            <a:r>
              <a:rPr lang="en-US" dirty="0"/>
              <a:t>Team: Team names (discrete, string)</a:t>
            </a:r>
          </a:p>
          <a:p>
            <a:r>
              <a:rPr lang="en-US" dirty="0"/>
              <a:t>Points: Point score by a player in a game (continuous, numeric)</a:t>
            </a:r>
          </a:p>
          <a:p>
            <a:r>
              <a:rPr lang="en-US" dirty="0"/>
              <a:t>Assists: Assists made by players per game (continuous, numeric)</a:t>
            </a:r>
          </a:p>
          <a:p>
            <a:r>
              <a:rPr lang="en-US" dirty="0"/>
              <a:t>Steals: Number of times the ball is stolen from the opposition in a game (continuous, numeric)</a:t>
            </a:r>
          </a:p>
          <a:p>
            <a:r>
              <a:rPr lang="en-US" dirty="0"/>
              <a:t>Blocks: Number of blocked shots in a game (continuous, numeric)</a:t>
            </a:r>
          </a:p>
          <a:p>
            <a:r>
              <a:rPr lang="en-US" dirty="0"/>
              <a:t>Rebounds: Getting possession after a failed shot (continuous, numeric)</a:t>
            </a:r>
          </a:p>
          <a:p>
            <a:r>
              <a:rPr lang="en-US" dirty="0"/>
              <a:t>FT%: Points earned from free throw line (continuous, numeric)</a:t>
            </a:r>
          </a:p>
          <a:p>
            <a:r>
              <a:rPr lang="en-US" dirty="0"/>
              <a:t>FG%: Points earned that are not FT and fouls (continuous, numeric)</a:t>
            </a:r>
          </a:p>
          <a:p>
            <a:r>
              <a:rPr lang="en-US" dirty="0"/>
              <a:t>PER: A widely used statistic to understand player’s efficiency (continuous, numeric)</a:t>
            </a:r>
          </a:p>
          <a:p>
            <a:r>
              <a:rPr lang="en-US" dirty="0"/>
              <a:t>Binary: All of the above, with a value of either 0 or 1 (continuous, numeric)</a:t>
            </a:r>
          </a:p>
        </p:txBody>
      </p:sp>
      <p:pic>
        <p:nvPicPr>
          <p:cNvPr id="13" name="Audio 12">
            <a:hlinkClick r:id="" action="ppaction://media"/>
            <a:extLst>
              <a:ext uri="{FF2B5EF4-FFF2-40B4-BE49-F238E27FC236}">
                <a16:creationId xmlns:a16="http://schemas.microsoft.com/office/drawing/2014/main" id="{0CDAC69B-2BC3-4CBD-A7B7-C4C0533B663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41027782"/>
      </p:ext>
    </p:extLst>
  </p:cSld>
  <p:clrMapOvr>
    <a:masterClrMapping/>
  </p:clrMapOvr>
  <mc:AlternateContent xmlns:mc="http://schemas.openxmlformats.org/markup-compatibility/2006">
    <mc:Choice xmlns:p14="http://schemas.microsoft.com/office/powerpoint/2010/main" Requires="p14">
      <p:transition spd="slow" p14:dur="2000" advTm="75663"/>
    </mc:Choice>
    <mc:Fallback>
      <p:transition spd="slow" advTm="75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A6953-CD69-4481-AF23-7F0088AEBE8E}"/>
              </a:ext>
            </a:extLst>
          </p:cNvPr>
          <p:cNvSpPr>
            <a:spLocks noGrp="1"/>
          </p:cNvSpPr>
          <p:nvPr>
            <p:ph type="title"/>
          </p:nvPr>
        </p:nvSpPr>
        <p:spPr/>
        <p:txBody>
          <a:bodyPr/>
          <a:lstStyle/>
          <a:p>
            <a:r>
              <a:rPr lang="en-US" dirty="0"/>
              <a:t>Hypothesis to be tested</a:t>
            </a:r>
          </a:p>
        </p:txBody>
      </p:sp>
      <p:sp>
        <p:nvSpPr>
          <p:cNvPr id="3" name="Content Placeholder 2">
            <a:extLst>
              <a:ext uri="{FF2B5EF4-FFF2-40B4-BE49-F238E27FC236}">
                <a16:creationId xmlns:a16="http://schemas.microsoft.com/office/drawing/2014/main" id="{95EDE602-8052-4A71-B8A4-38C407407543}"/>
              </a:ext>
            </a:extLst>
          </p:cNvPr>
          <p:cNvSpPr>
            <a:spLocks noGrp="1"/>
          </p:cNvSpPr>
          <p:nvPr>
            <p:ph idx="1"/>
          </p:nvPr>
        </p:nvSpPr>
        <p:spPr/>
        <p:txBody>
          <a:bodyPr/>
          <a:lstStyle/>
          <a:p>
            <a:pPr marL="514350" indent="-514350">
              <a:buFont typeface="+mj-lt"/>
              <a:buAutoNum type="arabicPeriod"/>
            </a:pPr>
            <a:r>
              <a:rPr lang="en-US" dirty="0"/>
              <a:t>Most valuable Player (MVP) of the 2018-19 NBA season</a:t>
            </a:r>
          </a:p>
          <a:p>
            <a:pPr marL="514350" indent="-514350">
              <a:buFont typeface="+mj-lt"/>
              <a:buAutoNum type="arabicPeriod"/>
            </a:pPr>
            <a:r>
              <a:rPr lang="en-US" dirty="0"/>
              <a:t>Best defensive player of the 2018-19 NBA season</a:t>
            </a:r>
          </a:p>
          <a:p>
            <a:pPr marL="514350" indent="-514350">
              <a:buFont typeface="+mj-lt"/>
              <a:buAutoNum type="arabicPeriod"/>
            </a:pPr>
            <a:r>
              <a:rPr lang="en-US" dirty="0"/>
              <a:t>What predictors help the most in determining above hypothesis?</a:t>
            </a:r>
          </a:p>
          <a:p>
            <a:pPr marL="514350" indent="-514350">
              <a:buFont typeface="+mj-lt"/>
              <a:buAutoNum type="arabicPeriod"/>
            </a:pPr>
            <a:r>
              <a:rPr lang="en-US" dirty="0"/>
              <a:t>Is Player Efficiency Rating (PER) a good factor for this analysis?</a:t>
            </a:r>
          </a:p>
        </p:txBody>
      </p:sp>
      <p:pic>
        <p:nvPicPr>
          <p:cNvPr id="8" name="Audio 7">
            <a:hlinkClick r:id="" action="ppaction://media"/>
            <a:extLst>
              <a:ext uri="{FF2B5EF4-FFF2-40B4-BE49-F238E27FC236}">
                <a16:creationId xmlns:a16="http://schemas.microsoft.com/office/drawing/2014/main" id="{5D377825-1654-4700-B86B-08DF6E4DC6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3518103"/>
      </p:ext>
    </p:extLst>
  </p:cSld>
  <p:clrMapOvr>
    <a:masterClrMapping/>
  </p:clrMapOvr>
  <mc:AlternateContent xmlns:mc="http://schemas.openxmlformats.org/markup-compatibility/2006">
    <mc:Choice xmlns:p14="http://schemas.microsoft.com/office/powerpoint/2010/main" Requires="p14">
      <p:transition spd="slow" p14:dur="2000" advTm="43727"/>
    </mc:Choice>
    <mc:Fallback>
      <p:transition spd="slow" advTm="43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9D3D0-A3C1-4CB1-95F4-795BEFA1FDB9}"/>
              </a:ext>
            </a:extLst>
          </p:cNvPr>
          <p:cNvSpPr>
            <a:spLocks noGrp="1"/>
          </p:cNvSpPr>
          <p:nvPr>
            <p:ph type="title"/>
          </p:nvPr>
        </p:nvSpPr>
        <p:spPr>
          <a:xfrm>
            <a:off x="324465" y="365125"/>
            <a:ext cx="11029335" cy="1325563"/>
          </a:xfrm>
        </p:spPr>
        <p:txBody>
          <a:bodyPr>
            <a:normAutofit/>
          </a:bodyPr>
          <a:lstStyle/>
          <a:p>
            <a:r>
              <a:rPr lang="en-US" dirty="0"/>
              <a:t>Methods used (Univariate Analysis)</a:t>
            </a:r>
          </a:p>
        </p:txBody>
      </p:sp>
      <p:sp>
        <p:nvSpPr>
          <p:cNvPr id="3" name="Content Placeholder 2">
            <a:extLst>
              <a:ext uri="{FF2B5EF4-FFF2-40B4-BE49-F238E27FC236}">
                <a16:creationId xmlns:a16="http://schemas.microsoft.com/office/drawing/2014/main" id="{414F8667-7B81-46B9-87DA-1CA3991EFD55}"/>
              </a:ext>
            </a:extLst>
          </p:cNvPr>
          <p:cNvSpPr>
            <a:spLocks noGrp="1"/>
          </p:cNvSpPr>
          <p:nvPr>
            <p:ph idx="1"/>
          </p:nvPr>
        </p:nvSpPr>
        <p:spPr>
          <a:xfrm>
            <a:off x="324465" y="1825625"/>
            <a:ext cx="11838940" cy="4351338"/>
          </a:xfrm>
        </p:spPr>
        <p:txBody>
          <a:bodyPr/>
          <a:lstStyle/>
          <a:p>
            <a:r>
              <a:rPr lang="en-US" sz="2000" dirty="0"/>
              <a:t>Mean, Median, Mode, Frequency Count Standard Deviation, Variance, Standard Error, Skewness (to understand data distribution)</a:t>
            </a:r>
          </a:p>
          <a:p>
            <a:r>
              <a:rPr lang="en-US" sz="2000" dirty="0"/>
              <a:t>Plots: Dot plot, Box plot, Normal Probability plot, Histogram, P-P plot, Scatterplot</a:t>
            </a:r>
          </a:p>
          <a:p>
            <a:r>
              <a:rPr lang="en-US" sz="2000" dirty="0"/>
              <a:t>Here are some plots:</a:t>
            </a:r>
          </a:p>
          <a:p>
            <a:endParaRPr lang="en-US" dirty="0"/>
          </a:p>
        </p:txBody>
      </p:sp>
      <p:pic>
        <p:nvPicPr>
          <p:cNvPr id="6" name="Picture 5">
            <a:extLst>
              <a:ext uri="{FF2B5EF4-FFF2-40B4-BE49-F238E27FC236}">
                <a16:creationId xmlns:a16="http://schemas.microsoft.com/office/drawing/2014/main" id="{9A95E9F3-7AD2-43E5-A27A-A24540E77520}"/>
              </a:ext>
            </a:extLst>
          </p:cNvPr>
          <p:cNvPicPr/>
          <p:nvPr/>
        </p:nvPicPr>
        <p:blipFill>
          <a:blip r:embed="rId5"/>
          <a:stretch>
            <a:fillRect/>
          </a:stretch>
        </p:blipFill>
        <p:spPr>
          <a:xfrm>
            <a:off x="324465" y="3274695"/>
            <a:ext cx="2933065" cy="3122930"/>
          </a:xfrm>
          <a:prstGeom prst="rect">
            <a:avLst/>
          </a:prstGeom>
        </p:spPr>
      </p:pic>
      <p:pic>
        <p:nvPicPr>
          <p:cNvPr id="9" name="Picture 8">
            <a:extLst>
              <a:ext uri="{FF2B5EF4-FFF2-40B4-BE49-F238E27FC236}">
                <a16:creationId xmlns:a16="http://schemas.microsoft.com/office/drawing/2014/main" id="{20F2E1BB-06E4-4FEE-88DA-8254CF8822DB}"/>
              </a:ext>
            </a:extLst>
          </p:cNvPr>
          <p:cNvPicPr/>
          <p:nvPr/>
        </p:nvPicPr>
        <p:blipFill>
          <a:blip r:embed="rId6"/>
          <a:stretch>
            <a:fillRect/>
          </a:stretch>
        </p:blipFill>
        <p:spPr>
          <a:xfrm>
            <a:off x="3257530" y="3274695"/>
            <a:ext cx="3004185" cy="3218180"/>
          </a:xfrm>
          <a:prstGeom prst="rect">
            <a:avLst/>
          </a:prstGeom>
        </p:spPr>
      </p:pic>
      <p:pic>
        <p:nvPicPr>
          <p:cNvPr id="12" name="Picture 11">
            <a:extLst>
              <a:ext uri="{FF2B5EF4-FFF2-40B4-BE49-F238E27FC236}">
                <a16:creationId xmlns:a16="http://schemas.microsoft.com/office/drawing/2014/main" id="{508F64A2-91C1-453D-918D-D9D54FEBA540}"/>
              </a:ext>
            </a:extLst>
          </p:cNvPr>
          <p:cNvPicPr/>
          <p:nvPr/>
        </p:nvPicPr>
        <p:blipFill>
          <a:blip r:embed="rId7"/>
          <a:stretch>
            <a:fillRect/>
          </a:stretch>
        </p:blipFill>
        <p:spPr>
          <a:xfrm>
            <a:off x="6190595" y="3274695"/>
            <a:ext cx="2896870" cy="3216275"/>
          </a:xfrm>
          <a:prstGeom prst="rect">
            <a:avLst/>
          </a:prstGeom>
        </p:spPr>
      </p:pic>
      <p:pic>
        <p:nvPicPr>
          <p:cNvPr id="15" name="Picture 14">
            <a:extLst>
              <a:ext uri="{FF2B5EF4-FFF2-40B4-BE49-F238E27FC236}">
                <a16:creationId xmlns:a16="http://schemas.microsoft.com/office/drawing/2014/main" id="{8DDCC04E-EC04-4EA7-BF1E-3F2BC752BAFF}"/>
              </a:ext>
            </a:extLst>
          </p:cNvPr>
          <p:cNvPicPr/>
          <p:nvPr/>
        </p:nvPicPr>
        <p:blipFill>
          <a:blip r:embed="rId8"/>
          <a:stretch>
            <a:fillRect/>
          </a:stretch>
        </p:blipFill>
        <p:spPr>
          <a:xfrm>
            <a:off x="9194780" y="3294221"/>
            <a:ext cx="2968625" cy="3039745"/>
          </a:xfrm>
          <a:prstGeom prst="rect">
            <a:avLst/>
          </a:prstGeom>
        </p:spPr>
      </p:pic>
      <p:pic>
        <p:nvPicPr>
          <p:cNvPr id="19" name="Audio 18">
            <a:hlinkClick r:id="" action="ppaction://media"/>
            <a:extLst>
              <a:ext uri="{FF2B5EF4-FFF2-40B4-BE49-F238E27FC236}">
                <a16:creationId xmlns:a16="http://schemas.microsoft.com/office/drawing/2014/main" id="{FCE9AB3C-29E0-44E4-B4F4-911AA9B6742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02620878"/>
      </p:ext>
    </p:extLst>
  </p:cSld>
  <p:clrMapOvr>
    <a:masterClrMapping/>
  </p:clrMapOvr>
  <mc:AlternateContent xmlns:mc="http://schemas.openxmlformats.org/markup-compatibility/2006">
    <mc:Choice xmlns:p14="http://schemas.microsoft.com/office/powerpoint/2010/main" Requires="p14">
      <p:transition spd="slow" p14:dur="2000" advTm="30185"/>
    </mc:Choice>
    <mc:Fallback>
      <p:transition spd="slow" advTm="301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93141-939E-4EF4-8F45-C81B1AE889FC}"/>
              </a:ext>
            </a:extLst>
          </p:cNvPr>
          <p:cNvSpPr>
            <a:spLocks noGrp="1"/>
          </p:cNvSpPr>
          <p:nvPr>
            <p:ph type="title"/>
          </p:nvPr>
        </p:nvSpPr>
        <p:spPr>
          <a:xfrm>
            <a:off x="295422" y="365125"/>
            <a:ext cx="11769968" cy="1325563"/>
          </a:xfrm>
        </p:spPr>
        <p:txBody>
          <a:bodyPr>
            <a:normAutofit/>
          </a:bodyPr>
          <a:lstStyle/>
          <a:p>
            <a:r>
              <a:rPr lang="en-US" sz="4000" dirty="0"/>
              <a:t>Methods used (Bivariate and Multivariate Analysis)</a:t>
            </a:r>
          </a:p>
        </p:txBody>
      </p:sp>
      <p:sp>
        <p:nvSpPr>
          <p:cNvPr id="3" name="Content Placeholder 2">
            <a:extLst>
              <a:ext uri="{FF2B5EF4-FFF2-40B4-BE49-F238E27FC236}">
                <a16:creationId xmlns:a16="http://schemas.microsoft.com/office/drawing/2014/main" id="{AFA8A760-64CF-40AB-AB5A-2C9794E59CCC}"/>
              </a:ext>
            </a:extLst>
          </p:cNvPr>
          <p:cNvSpPr>
            <a:spLocks noGrp="1"/>
          </p:cNvSpPr>
          <p:nvPr>
            <p:ph idx="1"/>
          </p:nvPr>
        </p:nvSpPr>
        <p:spPr>
          <a:xfrm>
            <a:off x="295423" y="1825624"/>
            <a:ext cx="11769968" cy="4884663"/>
          </a:xfrm>
        </p:spPr>
        <p:txBody>
          <a:bodyPr/>
          <a:lstStyle/>
          <a:p>
            <a:r>
              <a:rPr lang="en-US" sz="2000" dirty="0"/>
              <a:t>Transformation of variable, Hotelling T</a:t>
            </a:r>
            <a:r>
              <a:rPr lang="en-US" sz="2000" baseline="30000" dirty="0"/>
              <a:t>2</a:t>
            </a:r>
            <a:r>
              <a:rPr lang="en-US" sz="2000" dirty="0"/>
              <a:t> CI, Variance-Covariance and Correlation matrix, eigenvalues and eigen vectors</a:t>
            </a:r>
          </a:p>
          <a:p>
            <a:r>
              <a:rPr lang="en-US" sz="2000" dirty="0"/>
              <a:t>MANOVA, Goodness of Fit Test, Residual Plots</a:t>
            </a:r>
          </a:p>
          <a:p>
            <a:r>
              <a:rPr lang="en-US" sz="2000" dirty="0"/>
              <a:t>Likelihood Ratio test, Forward Stepwise Regression</a:t>
            </a:r>
          </a:p>
          <a:p>
            <a:r>
              <a:rPr lang="en-US" sz="2000" dirty="0"/>
              <a:t>Classification Methods: K-means Cluster and Factor Analysis</a:t>
            </a:r>
          </a:p>
          <a:p>
            <a:pPr marL="0" indent="0">
              <a:buNone/>
            </a:pPr>
            <a:endParaRPr lang="en-US" dirty="0"/>
          </a:p>
        </p:txBody>
      </p:sp>
      <p:pic>
        <p:nvPicPr>
          <p:cNvPr id="5" name="Picture 4">
            <a:extLst>
              <a:ext uri="{FF2B5EF4-FFF2-40B4-BE49-F238E27FC236}">
                <a16:creationId xmlns:a16="http://schemas.microsoft.com/office/drawing/2014/main" id="{C71D2095-CC43-4AA7-A84E-037DDC95B0AB}"/>
              </a:ext>
            </a:extLst>
          </p:cNvPr>
          <p:cNvPicPr>
            <a:picLocks noChangeAspect="1"/>
          </p:cNvPicPr>
          <p:nvPr/>
        </p:nvPicPr>
        <p:blipFill>
          <a:blip r:embed="rId5"/>
          <a:stretch>
            <a:fillRect/>
          </a:stretch>
        </p:blipFill>
        <p:spPr>
          <a:xfrm rot="5400000">
            <a:off x="1282408" y="2726885"/>
            <a:ext cx="2598030" cy="4572000"/>
          </a:xfrm>
          <a:prstGeom prst="rect">
            <a:avLst/>
          </a:prstGeom>
        </p:spPr>
      </p:pic>
      <p:pic>
        <p:nvPicPr>
          <p:cNvPr id="7" name="Picture 6">
            <a:extLst>
              <a:ext uri="{FF2B5EF4-FFF2-40B4-BE49-F238E27FC236}">
                <a16:creationId xmlns:a16="http://schemas.microsoft.com/office/drawing/2014/main" id="{2D1CBF11-7025-4AAB-BF4C-CD14CB40C588}"/>
              </a:ext>
            </a:extLst>
          </p:cNvPr>
          <p:cNvPicPr>
            <a:picLocks noChangeAspect="1"/>
          </p:cNvPicPr>
          <p:nvPr/>
        </p:nvPicPr>
        <p:blipFill>
          <a:blip r:embed="rId6"/>
          <a:stretch>
            <a:fillRect/>
          </a:stretch>
        </p:blipFill>
        <p:spPr>
          <a:xfrm>
            <a:off x="5074627" y="3713870"/>
            <a:ext cx="3771900" cy="2996418"/>
          </a:xfrm>
          <a:prstGeom prst="rect">
            <a:avLst/>
          </a:prstGeom>
        </p:spPr>
      </p:pic>
      <p:pic>
        <p:nvPicPr>
          <p:cNvPr id="9" name="Picture 8">
            <a:extLst>
              <a:ext uri="{FF2B5EF4-FFF2-40B4-BE49-F238E27FC236}">
                <a16:creationId xmlns:a16="http://schemas.microsoft.com/office/drawing/2014/main" id="{E22616B0-C129-41BF-A158-EAC0897C76C8}"/>
              </a:ext>
            </a:extLst>
          </p:cNvPr>
          <p:cNvPicPr>
            <a:picLocks noChangeAspect="1"/>
          </p:cNvPicPr>
          <p:nvPr/>
        </p:nvPicPr>
        <p:blipFill>
          <a:blip r:embed="rId7"/>
          <a:stretch>
            <a:fillRect/>
          </a:stretch>
        </p:blipFill>
        <p:spPr>
          <a:xfrm>
            <a:off x="8677713" y="3713870"/>
            <a:ext cx="3218864" cy="2996418"/>
          </a:xfrm>
          <a:prstGeom prst="rect">
            <a:avLst/>
          </a:prstGeom>
        </p:spPr>
      </p:pic>
      <p:pic>
        <p:nvPicPr>
          <p:cNvPr id="10" name="Audio 9">
            <a:hlinkClick r:id="" action="ppaction://media"/>
            <a:extLst>
              <a:ext uri="{FF2B5EF4-FFF2-40B4-BE49-F238E27FC236}">
                <a16:creationId xmlns:a16="http://schemas.microsoft.com/office/drawing/2014/main" id="{8E9F9870-9410-435E-BB7F-CF751D125E0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62686174"/>
      </p:ext>
    </p:extLst>
  </p:cSld>
  <p:clrMapOvr>
    <a:masterClrMapping/>
  </p:clrMapOvr>
  <mc:AlternateContent xmlns:mc="http://schemas.openxmlformats.org/markup-compatibility/2006">
    <mc:Choice xmlns:p14="http://schemas.microsoft.com/office/powerpoint/2010/main" Requires="p14">
      <p:transition spd="slow" p14:dur="2000" advTm="67289"/>
    </mc:Choice>
    <mc:Fallback>
      <p:transition spd="slow" advTm="672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0C83-6093-49EB-8867-89537F3F5918}"/>
              </a:ext>
            </a:extLst>
          </p:cNvPr>
          <p:cNvSpPr>
            <a:spLocks noGrp="1"/>
          </p:cNvSpPr>
          <p:nvPr>
            <p:ph type="title"/>
          </p:nvPr>
        </p:nvSpPr>
        <p:spPr/>
        <p:txBody>
          <a:bodyPr/>
          <a:lstStyle/>
          <a:p>
            <a:r>
              <a:rPr lang="en-US" dirty="0"/>
              <a:t>Tables</a:t>
            </a:r>
          </a:p>
        </p:txBody>
      </p:sp>
      <p:pic>
        <p:nvPicPr>
          <p:cNvPr id="6" name="Content Placeholder 5">
            <a:extLst>
              <a:ext uri="{FF2B5EF4-FFF2-40B4-BE49-F238E27FC236}">
                <a16:creationId xmlns:a16="http://schemas.microsoft.com/office/drawing/2014/main" id="{8EA95230-17A9-4F05-BC06-9B6BA37F893C}"/>
              </a:ext>
            </a:extLst>
          </p:cNvPr>
          <p:cNvPicPr>
            <a:picLocks noGrp="1" noChangeAspect="1"/>
          </p:cNvPicPr>
          <p:nvPr>
            <p:ph idx="1"/>
          </p:nvPr>
        </p:nvPicPr>
        <p:blipFill>
          <a:blip r:embed="rId3"/>
          <a:stretch>
            <a:fillRect/>
          </a:stretch>
        </p:blipFill>
        <p:spPr>
          <a:xfrm>
            <a:off x="396680" y="1515709"/>
            <a:ext cx="3950238" cy="2493583"/>
          </a:xfrm>
        </p:spPr>
      </p:pic>
      <p:pic>
        <p:nvPicPr>
          <p:cNvPr id="8" name="Picture 7">
            <a:extLst>
              <a:ext uri="{FF2B5EF4-FFF2-40B4-BE49-F238E27FC236}">
                <a16:creationId xmlns:a16="http://schemas.microsoft.com/office/drawing/2014/main" id="{4C5DAE23-1E04-42D8-B7E6-309604690617}"/>
              </a:ext>
            </a:extLst>
          </p:cNvPr>
          <p:cNvPicPr>
            <a:picLocks noChangeAspect="1"/>
          </p:cNvPicPr>
          <p:nvPr/>
        </p:nvPicPr>
        <p:blipFill>
          <a:blip r:embed="rId4"/>
          <a:stretch>
            <a:fillRect/>
          </a:stretch>
        </p:blipFill>
        <p:spPr>
          <a:xfrm>
            <a:off x="4788438" y="1350058"/>
            <a:ext cx="6817408" cy="1688563"/>
          </a:xfrm>
          <a:prstGeom prst="rect">
            <a:avLst/>
          </a:prstGeom>
        </p:spPr>
      </p:pic>
      <p:pic>
        <p:nvPicPr>
          <p:cNvPr id="10" name="Picture 9">
            <a:extLst>
              <a:ext uri="{FF2B5EF4-FFF2-40B4-BE49-F238E27FC236}">
                <a16:creationId xmlns:a16="http://schemas.microsoft.com/office/drawing/2014/main" id="{F680D7C3-0A22-4050-9A63-372209DA30CB}"/>
              </a:ext>
            </a:extLst>
          </p:cNvPr>
          <p:cNvPicPr>
            <a:picLocks noChangeAspect="1"/>
          </p:cNvPicPr>
          <p:nvPr/>
        </p:nvPicPr>
        <p:blipFill>
          <a:blip r:embed="rId5"/>
          <a:stretch>
            <a:fillRect/>
          </a:stretch>
        </p:blipFill>
        <p:spPr>
          <a:xfrm>
            <a:off x="4788439" y="4002992"/>
            <a:ext cx="6817407" cy="1504950"/>
          </a:xfrm>
          <a:prstGeom prst="rect">
            <a:avLst/>
          </a:prstGeom>
        </p:spPr>
      </p:pic>
      <p:pic>
        <p:nvPicPr>
          <p:cNvPr id="12" name="Picture 11">
            <a:extLst>
              <a:ext uri="{FF2B5EF4-FFF2-40B4-BE49-F238E27FC236}">
                <a16:creationId xmlns:a16="http://schemas.microsoft.com/office/drawing/2014/main" id="{4371DE87-2D5F-4902-BC0A-EBF1DD4C3C99}"/>
              </a:ext>
            </a:extLst>
          </p:cNvPr>
          <p:cNvPicPr>
            <a:picLocks noChangeAspect="1"/>
          </p:cNvPicPr>
          <p:nvPr/>
        </p:nvPicPr>
        <p:blipFill>
          <a:blip r:embed="rId6"/>
          <a:stretch>
            <a:fillRect/>
          </a:stretch>
        </p:blipFill>
        <p:spPr>
          <a:xfrm>
            <a:off x="586154" y="3917937"/>
            <a:ext cx="3760763" cy="2848708"/>
          </a:xfrm>
          <a:prstGeom prst="rect">
            <a:avLst/>
          </a:prstGeom>
        </p:spPr>
      </p:pic>
    </p:spTree>
    <p:extLst>
      <p:ext uri="{BB962C8B-B14F-4D97-AF65-F5344CB8AC3E}">
        <p14:creationId xmlns:p14="http://schemas.microsoft.com/office/powerpoint/2010/main" val="245331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1B3A9-7938-4A72-9F2E-5ED7B9BA95F3}"/>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D161781E-1F7F-44CD-977F-9A4B2EC3BA8F}"/>
              </a:ext>
            </a:extLst>
          </p:cNvPr>
          <p:cNvSpPr>
            <a:spLocks noGrp="1"/>
          </p:cNvSpPr>
          <p:nvPr>
            <p:ph idx="1"/>
          </p:nvPr>
        </p:nvSpPr>
        <p:spPr/>
        <p:txBody>
          <a:bodyPr/>
          <a:lstStyle/>
          <a:p>
            <a:r>
              <a:rPr lang="en-US" dirty="0"/>
              <a:t>Results suggest that formula for PER isn’t as affective (at least for this analysis)</a:t>
            </a:r>
          </a:p>
          <a:p>
            <a:r>
              <a:rPr lang="en-US" dirty="0"/>
              <a:t>Looking at the results of Forward Stepwise Regression (multivariable regression), PRE prefers one variable over other</a:t>
            </a:r>
          </a:p>
          <a:p>
            <a:r>
              <a:rPr lang="en-US" dirty="0"/>
              <a:t>The formula proves above statement</a:t>
            </a:r>
          </a:p>
          <a:p>
            <a:r>
              <a:rPr lang="en-US" dirty="0"/>
              <a:t>Came up with a new formula and created a new column named “</a:t>
            </a:r>
            <a:r>
              <a:rPr lang="en-US" dirty="0" err="1"/>
              <a:t>mvp_index</a:t>
            </a:r>
            <a:r>
              <a:rPr lang="en-US" dirty="0"/>
              <a:t>”</a:t>
            </a:r>
          </a:p>
        </p:txBody>
      </p:sp>
    </p:spTree>
    <p:extLst>
      <p:ext uri="{BB962C8B-B14F-4D97-AF65-F5344CB8AC3E}">
        <p14:creationId xmlns:p14="http://schemas.microsoft.com/office/powerpoint/2010/main" val="238239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1B3A9-7938-4A72-9F2E-5ED7B9BA95F3}"/>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D161781E-1F7F-44CD-977F-9A4B2EC3BA8F}"/>
              </a:ext>
            </a:extLst>
          </p:cNvPr>
          <p:cNvSpPr>
            <a:spLocks noGrp="1"/>
          </p:cNvSpPr>
          <p:nvPr>
            <p:ph idx="1"/>
          </p:nvPr>
        </p:nvSpPr>
        <p:spPr/>
        <p:txBody>
          <a:bodyPr/>
          <a:lstStyle/>
          <a:p>
            <a:r>
              <a:rPr lang="en-US" dirty="0"/>
              <a:t>Using PRE as a standard statistic puts </a:t>
            </a:r>
            <a:r>
              <a:rPr lang="en-US" dirty="0" err="1"/>
              <a:t>Zhau</a:t>
            </a:r>
            <a:r>
              <a:rPr lang="en-US" dirty="0"/>
              <a:t> Qi as the MVP, which by looking at his stats is no where close to the stats of the actual MVP</a:t>
            </a:r>
          </a:p>
          <a:p>
            <a:r>
              <a:rPr lang="en-US" dirty="0"/>
              <a:t>Using </a:t>
            </a:r>
            <a:r>
              <a:rPr lang="en-US" dirty="0" err="1"/>
              <a:t>mvp_index</a:t>
            </a:r>
            <a:r>
              <a:rPr lang="en-US" dirty="0"/>
              <a:t> to determine the MVP gives James Harden</a:t>
            </a:r>
          </a:p>
          <a:p>
            <a:r>
              <a:rPr lang="en-US" dirty="0"/>
              <a:t>Actual MVP of the season is Giannis Antetokounmpo who is at number two in the analysis using </a:t>
            </a:r>
            <a:r>
              <a:rPr lang="en-US" dirty="0" err="1"/>
              <a:t>mvp_index</a:t>
            </a:r>
            <a:r>
              <a:rPr lang="en-US" dirty="0"/>
              <a:t> and at number six</a:t>
            </a:r>
          </a:p>
          <a:p>
            <a:r>
              <a:rPr lang="en-US" dirty="0"/>
              <a:t>MVP Index of Giannis Antetokounmpo = 43.4528</a:t>
            </a:r>
          </a:p>
          <a:p>
            <a:r>
              <a:rPr lang="en-US" dirty="0"/>
              <a:t>MVP Index of James Harden = 48.9884</a:t>
            </a:r>
          </a:p>
          <a:p>
            <a:endParaRPr lang="en-US" dirty="0"/>
          </a:p>
        </p:txBody>
      </p:sp>
    </p:spTree>
    <p:extLst>
      <p:ext uri="{BB962C8B-B14F-4D97-AF65-F5344CB8AC3E}">
        <p14:creationId xmlns:p14="http://schemas.microsoft.com/office/powerpoint/2010/main" val="215596673"/>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TM03457491[[fn=Metropolitan]]</Template>
  <TotalTime>368</TotalTime>
  <Words>1554</Words>
  <Application>Microsoft Office PowerPoint</Application>
  <PresentationFormat>Widescreen</PresentationFormat>
  <Paragraphs>71</Paragraphs>
  <Slides>11</Slides>
  <Notes>10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Metropolitan</vt:lpstr>
      <vt:lpstr>Statistical Analysis of Basketball Players’ Performance for the NBA season of 2018-19  Author: Himesh Buch Submitted to: Lynn A. Agre, MPH, PhD Statistics 467/567 August 11, 2020</vt:lpstr>
      <vt:lpstr>Overview</vt:lpstr>
      <vt:lpstr>Understanding variables</vt:lpstr>
      <vt:lpstr>Hypothesis to be tested</vt:lpstr>
      <vt:lpstr>Methods used (Univariate Analysis)</vt:lpstr>
      <vt:lpstr>Methods used (Bivariate and Multivariate Analysis)</vt:lpstr>
      <vt:lpstr>Tables</vt:lpstr>
      <vt:lpstr>Results</vt:lpstr>
      <vt:lpstr>Results</vt:lpstr>
      <vt:lpstr>Results</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dc:creator>Himesh B</dc:creator>
  <cp:lastModifiedBy>Himesh B</cp:lastModifiedBy>
  <cp:revision>46</cp:revision>
  <dcterms:created xsi:type="dcterms:W3CDTF">2020-08-11T18:12:01Z</dcterms:created>
  <dcterms:modified xsi:type="dcterms:W3CDTF">2020-08-12T00:22:49Z</dcterms:modified>
</cp:coreProperties>
</file>

<file path=docProps/thumbnail.jpeg>
</file>